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308" r:id="rId2"/>
    <p:sldId id="320" r:id="rId3"/>
    <p:sldId id="321" r:id="rId4"/>
    <p:sldId id="322" r:id="rId5"/>
    <p:sldId id="338" r:id="rId6"/>
    <p:sldId id="324" r:id="rId7"/>
    <p:sldId id="329" r:id="rId8"/>
    <p:sldId id="327" r:id="rId9"/>
    <p:sldId id="328" r:id="rId10"/>
    <p:sldId id="299" r:id="rId11"/>
    <p:sldId id="340" r:id="rId12"/>
    <p:sldId id="341" r:id="rId13"/>
    <p:sldId id="347" r:id="rId14"/>
    <p:sldId id="348" r:id="rId15"/>
    <p:sldId id="342" r:id="rId16"/>
    <p:sldId id="343" r:id="rId17"/>
    <p:sldId id="337" r:id="rId18"/>
    <p:sldId id="293" r:id="rId19"/>
    <p:sldId id="344" r:id="rId20"/>
    <p:sldId id="346" r:id="rId21"/>
    <p:sldId id="345" r:id="rId22"/>
    <p:sldId id="349" r:id="rId23"/>
    <p:sldId id="350" r:id="rId24"/>
    <p:sldId id="351" r:id="rId25"/>
    <p:sldId id="352" r:id="rId26"/>
    <p:sldId id="353" r:id="rId27"/>
    <p:sldId id="354" r:id="rId28"/>
    <p:sldId id="334" r:id="rId29"/>
    <p:sldId id="315" r:id="rId30"/>
  </p:sldIdLst>
  <p:sldSz cx="7142163" cy="4343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21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629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738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6846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41" algn="l" defTabSz="914216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50" algn="l" defTabSz="914216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58" algn="l" defTabSz="914216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66" algn="l" defTabSz="914216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0000"/>
    <a:srgbClr val="FFFFCC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52" y="-90"/>
      </p:cViewPr>
      <p:guideLst>
        <p:guide orient="horz" pos="1368"/>
        <p:guide pos="22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F6EC4-7E87-4838-9876-B951B2C87B51}" type="doc">
      <dgm:prSet loTypeId="urn:microsoft.com/office/officeart/2005/8/layout/hProcess9" loCatId="process" qsTypeId="urn:microsoft.com/office/officeart/2005/8/quickstyle/simple1" qsCatId="simple" csTypeId="urn:microsoft.com/office/officeart/2005/8/colors/accent4_3" csCatId="accent4" phldr="1"/>
      <dgm:spPr/>
    </dgm:pt>
    <dgm:pt modelId="{52211F05-64B4-4677-979C-4BC83619D200}">
      <dgm:prSet phldrT="[Text]" custT="1"/>
      <dgm:spPr/>
      <dgm:t>
        <a:bodyPr/>
        <a:lstStyle/>
        <a:p>
          <a:r>
            <a:rPr lang="en-US" sz="1200" dirty="0" smtClean="0"/>
            <a:t>1. Acquire Merchant Account</a:t>
          </a:r>
          <a:endParaRPr lang="en-US" sz="1200" dirty="0"/>
        </a:p>
      </dgm:t>
    </dgm:pt>
    <dgm:pt modelId="{F9F07253-0704-4AF7-9FA6-90BDB4417FAC}" type="parTrans" cxnId="{815F0C99-BD3C-403F-9CFB-617E1018622D}">
      <dgm:prSet/>
      <dgm:spPr/>
      <dgm:t>
        <a:bodyPr/>
        <a:lstStyle/>
        <a:p>
          <a:endParaRPr lang="en-US"/>
        </a:p>
      </dgm:t>
    </dgm:pt>
    <dgm:pt modelId="{49356378-3819-4C38-9F78-57CD46D29B0E}" type="sibTrans" cxnId="{815F0C99-BD3C-403F-9CFB-617E1018622D}">
      <dgm:prSet/>
      <dgm:spPr/>
      <dgm:t>
        <a:bodyPr/>
        <a:lstStyle/>
        <a:p>
          <a:endParaRPr lang="en-US"/>
        </a:p>
      </dgm:t>
    </dgm:pt>
    <dgm:pt modelId="{733B18AE-054E-4F3A-A97A-0B8C5B12D1E8}">
      <dgm:prSet phldrT="[Text]" custT="1"/>
      <dgm:spPr/>
      <dgm:t>
        <a:bodyPr/>
        <a:lstStyle/>
        <a:p>
          <a:r>
            <a:rPr lang="en-US" sz="1200" dirty="0" smtClean="0"/>
            <a:t>2. Board Merchant on ePN:</a:t>
          </a:r>
        </a:p>
        <a:p>
          <a:r>
            <a:rPr lang="en-US" sz="1050" dirty="0" smtClean="0"/>
            <a:t>Online Terminal Only account OR</a:t>
          </a:r>
        </a:p>
        <a:p>
          <a:r>
            <a:rPr lang="en-US" sz="1050" dirty="0" smtClean="0"/>
            <a:t>Internet Basic Account</a:t>
          </a:r>
          <a:endParaRPr lang="en-US" sz="1050" dirty="0"/>
        </a:p>
      </dgm:t>
    </dgm:pt>
    <dgm:pt modelId="{70BF0A6F-E6CB-4CE3-9CBE-F43574F8C231}" type="parTrans" cxnId="{D6431A84-AA22-486A-AFDA-0660D2E5BBE9}">
      <dgm:prSet/>
      <dgm:spPr/>
      <dgm:t>
        <a:bodyPr/>
        <a:lstStyle/>
        <a:p>
          <a:endParaRPr lang="en-US"/>
        </a:p>
      </dgm:t>
    </dgm:pt>
    <dgm:pt modelId="{61F894F7-F6FB-4CFB-9734-B1D1A8E00205}" type="sibTrans" cxnId="{D6431A84-AA22-486A-AFDA-0660D2E5BBE9}">
      <dgm:prSet/>
      <dgm:spPr/>
      <dgm:t>
        <a:bodyPr/>
        <a:lstStyle/>
        <a:p>
          <a:endParaRPr lang="en-US"/>
        </a:p>
      </dgm:t>
    </dgm:pt>
    <dgm:pt modelId="{10D780DD-9470-4125-B991-30ABEBCC88EE}">
      <dgm:prSet phldrT="[Text]" custT="1"/>
      <dgm:spPr/>
      <dgm:t>
        <a:bodyPr/>
        <a:lstStyle/>
        <a:p>
          <a:r>
            <a:rPr lang="en-US" sz="1200" dirty="0" smtClean="0"/>
            <a:t>3. Purchase ePNPlugIn software license</a:t>
          </a:r>
          <a:endParaRPr lang="en-US" sz="1200" dirty="0"/>
        </a:p>
      </dgm:t>
    </dgm:pt>
    <dgm:pt modelId="{CCD98749-97B8-4868-BBDB-613AB8068A4D}" type="parTrans" cxnId="{055E3265-B9B6-4C8B-B12D-771A53EC97F1}">
      <dgm:prSet/>
      <dgm:spPr/>
      <dgm:t>
        <a:bodyPr/>
        <a:lstStyle/>
        <a:p>
          <a:endParaRPr lang="en-US"/>
        </a:p>
      </dgm:t>
    </dgm:pt>
    <dgm:pt modelId="{04D5AE2C-890D-4E34-B26A-BC95DD7EF72F}" type="sibTrans" cxnId="{055E3265-B9B6-4C8B-B12D-771A53EC97F1}">
      <dgm:prSet/>
      <dgm:spPr/>
      <dgm:t>
        <a:bodyPr/>
        <a:lstStyle/>
        <a:p>
          <a:endParaRPr lang="en-US"/>
        </a:p>
      </dgm:t>
    </dgm:pt>
    <dgm:pt modelId="{14155F1F-DCB9-4754-9FCD-ED6A03E74D42}" type="pres">
      <dgm:prSet presAssocID="{B8EF6EC4-7E87-4838-9876-B951B2C87B51}" presName="CompostProcess" presStyleCnt="0">
        <dgm:presLayoutVars>
          <dgm:dir/>
          <dgm:resizeHandles val="exact"/>
        </dgm:presLayoutVars>
      </dgm:prSet>
      <dgm:spPr/>
    </dgm:pt>
    <dgm:pt modelId="{CD4C9289-CDB5-498E-8D45-9B664A852CF2}" type="pres">
      <dgm:prSet presAssocID="{B8EF6EC4-7E87-4838-9876-B951B2C87B51}" presName="arrow" presStyleLbl="bgShp" presStyleIdx="0" presStyleCnt="1"/>
      <dgm:spPr/>
    </dgm:pt>
    <dgm:pt modelId="{0BA6AF76-973F-43D7-997C-CBE8297E0844}" type="pres">
      <dgm:prSet presAssocID="{B8EF6EC4-7E87-4838-9876-B951B2C87B51}" presName="linearProcess" presStyleCnt="0"/>
      <dgm:spPr/>
    </dgm:pt>
    <dgm:pt modelId="{AA875A16-860D-4385-9F1E-323ACFE660E7}" type="pres">
      <dgm:prSet presAssocID="{52211F05-64B4-4677-979C-4BC83619D2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B03D3-33C6-4885-8E37-05A27FD87B6A}" type="pres">
      <dgm:prSet presAssocID="{49356378-3819-4C38-9F78-57CD46D29B0E}" presName="sibTrans" presStyleCnt="0"/>
      <dgm:spPr/>
    </dgm:pt>
    <dgm:pt modelId="{ECCE41D4-D4F9-4E1C-95D8-2155A00234FF}" type="pres">
      <dgm:prSet presAssocID="{733B18AE-054E-4F3A-A97A-0B8C5B12D1E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7C428-A705-4AC7-8CED-B67FCD7A2344}" type="pres">
      <dgm:prSet presAssocID="{61F894F7-F6FB-4CFB-9734-B1D1A8E00205}" presName="sibTrans" presStyleCnt="0"/>
      <dgm:spPr/>
    </dgm:pt>
    <dgm:pt modelId="{496A19EF-5DFA-493A-9A31-C7A0ABDDB27D}" type="pres">
      <dgm:prSet presAssocID="{10D780DD-9470-4125-B991-30ABEBCC88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9D7EE-510D-41D5-908F-AD21BDFDC5EC}" type="presOf" srcId="{52211F05-64B4-4677-979C-4BC83619D200}" destId="{AA875A16-860D-4385-9F1E-323ACFE660E7}" srcOrd="0" destOrd="0" presId="urn:microsoft.com/office/officeart/2005/8/layout/hProcess9"/>
    <dgm:cxn modelId="{70EAC455-4A07-4708-ABFF-79FED6FFFF9D}" type="presOf" srcId="{733B18AE-054E-4F3A-A97A-0B8C5B12D1E8}" destId="{ECCE41D4-D4F9-4E1C-95D8-2155A00234FF}" srcOrd="0" destOrd="0" presId="urn:microsoft.com/office/officeart/2005/8/layout/hProcess9"/>
    <dgm:cxn modelId="{DE3E4357-A703-4C7C-8889-E72213B0FD13}" type="presOf" srcId="{10D780DD-9470-4125-B991-30ABEBCC88EE}" destId="{496A19EF-5DFA-493A-9A31-C7A0ABDDB27D}" srcOrd="0" destOrd="0" presId="urn:microsoft.com/office/officeart/2005/8/layout/hProcess9"/>
    <dgm:cxn modelId="{D6431A84-AA22-486A-AFDA-0660D2E5BBE9}" srcId="{B8EF6EC4-7E87-4838-9876-B951B2C87B51}" destId="{733B18AE-054E-4F3A-A97A-0B8C5B12D1E8}" srcOrd="1" destOrd="0" parTransId="{70BF0A6F-E6CB-4CE3-9CBE-F43574F8C231}" sibTransId="{61F894F7-F6FB-4CFB-9734-B1D1A8E00205}"/>
    <dgm:cxn modelId="{055E3265-B9B6-4C8B-B12D-771A53EC97F1}" srcId="{B8EF6EC4-7E87-4838-9876-B951B2C87B51}" destId="{10D780DD-9470-4125-B991-30ABEBCC88EE}" srcOrd="2" destOrd="0" parTransId="{CCD98749-97B8-4868-BBDB-613AB8068A4D}" sibTransId="{04D5AE2C-890D-4E34-B26A-BC95DD7EF72F}"/>
    <dgm:cxn modelId="{C63182EA-BDDD-43E7-A45A-E0307531273C}" type="presOf" srcId="{B8EF6EC4-7E87-4838-9876-B951B2C87B51}" destId="{14155F1F-DCB9-4754-9FCD-ED6A03E74D42}" srcOrd="0" destOrd="0" presId="urn:microsoft.com/office/officeart/2005/8/layout/hProcess9"/>
    <dgm:cxn modelId="{815F0C99-BD3C-403F-9CFB-617E1018622D}" srcId="{B8EF6EC4-7E87-4838-9876-B951B2C87B51}" destId="{52211F05-64B4-4677-979C-4BC83619D200}" srcOrd="0" destOrd="0" parTransId="{F9F07253-0704-4AF7-9FA6-90BDB4417FAC}" sibTransId="{49356378-3819-4C38-9F78-57CD46D29B0E}"/>
    <dgm:cxn modelId="{8AD0FA8C-D1F1-4085-9884-7C18F24FFE4E}" type="presParOf" srcId="{14155F1F-DCB9-4754-9FCD-ED6A03E74D42}" destId="{CD4C9289-CDB5-498E-8D45-9B664A852CF2}" srcOrd="0" destOrd="0" presId="urn:microsoft.com/office/officeart/2005/8/layout/hProcess9"/>
    <dgm:cxn modelId="{B501181D-A689-4EC2-B520-4DAFE2F10780}" type="presParOf" srcId="{14155F1F-DCB9-4754-9FCD-ED6A03E74D42}" destId="{0BA6AF76-973F-43D7-997C-CBE8297E0844}" srcOrd="1" destOrd="0" presId="urn:microsoft.com/office/officeart/2005/8/layout/hProcess9"/>
    <dgm:cxn modelId="{A2EB1FA8-BEFD-4C94-B164-18345D15125E}" type="presParOf" srcId="{0BA6AF76-973F-43D7-997C-CBE8297E0844}" destId="{AA875A16-860D-4385-9F1E-323ACFE660E7}" srcOrd="0" destOrd="0" presId="urn:microsoft.com/office/officeart/2005/8/layout/hProcess9"/>
    <dgm:cxn modelId="{59730124-71EB-478C-9B76-3AA8CB538077}" type="presParOf" srcId="{0BA6AF76-973F-43D7-997C-CBE8297E0844}" destId="{DFDB03D3-33C6-4885-8E37-05A27FD87B6A}" srcOrd="1" destOrd="0" presId="urn:microsoft.com/office/officeart/2005/8/layout/hProcess9"/>
    <dgm:cxn modelId="{F5090450-6910-4336-93D2-01B881161C3E}" type="presParOf" srcId="{0BA6AF76-973F-43D7-997C-CBE8297E0844}" destId="{ECCE41D4-D4F9-4E1C-95D8-2155A00234FF}" srcOrd="2" destOrd="0" presId="urn:microsoft.com/office/officeart/2005/8/layout/hProcess9"/>
    <dgm:cxn modelId="{3DE0B0F1-2FA5-481A-805D-C0EC60335C6E}" type="presParOf" srcId="{0BA6AF76-973F-43D7-997C-CBE8297E0844}" destId="{BC07C428-A705-4AC7-8CED-B67FCD7A2344}" srcOrd="3" destOrd="0" presId="urn:microsoft.com/office/officeart/2005/8/layout/hProcess9"/>
    <dgm:cxn modelId="{6CC49D7C-D9B6-48FE-BE27-2DA0C3E70518}" type="presParOf" srcId="{0BA6AF76-973F-43D7-997C-CBE8297E0844}" destId="{496A19EF-5DFA-493A-9A31-C7A0ABDDB2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4C9289-CDB5-498E-8D45-9B664A852CF2}">
      <dsp:nvSpPr>
        <dsp:cNvPr id="0" name=""/>
        <dsp:cNvSpPr/>
      </dsp:nvSpPr>
      <dsp:spPr>
        <a:xfrm>
          <a:off x="482084" y="0"/>
          <a:ext cx="5463618" cy="286744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75A16-860D-4385-9F1E-323ACFE660E7}">
      <dsp:nvSpPr>
        <dsp:cNvPr id="0" name=""/>
        <dsp:cNvSpPr/>
      </dsp:nvSpPr>
      <dsp:spPr>
        <a:xfrm>
          <a:off x="0" y="860234"/>
          <a:ext cx="1928336" cy="1146979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Acquire Merchant Account</a:t>
          </a:r>
          <a:endParaRPr lang="en-US" sz="1200" kern="1200" dirty="0"/>
        </a:p>
      </dsp:txBody>
      <dsp:txXfrm>
        <a:off x="0" y="860234"/>
        <a:ext cx="1928336" cy="1146979"/>
      </dsp:txXfrm>
    </dsp:sp>
    <dsp:sp modelId="{ECCE41D4-D4F9-4E1C-95D8-2155A00234FF}">
      <dsp:nvSpPr>
        <dsp:cNvPr id="0" name=""/>
        <dsp:cNvSpPr/>
      </dsp:nvSpPr>
      <dsp:spPr>
        <a:xfrm>
          <a:off x="2249725" y="860234"/>
          <a:ext cx="1928336" cy="1146979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29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 Board Merchant on ePN: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Online Terminal Only account 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Internet Basic Account</a:t>
          </a:r>
          <a:endParaRPr lang="en-US" sz="1050" kern="1200" dirty="0"/>
        </a:p>
      </dsp:txBody>
      <dsp:txXfrm>
        <a:off x="2249725" y="860234"/>
        <a:ext cx="1928336" cy="1146979"/>
      </dsp:txXfrm>
    </dsp:sp>
    <dsp:sp modelId="{496A19EF-5DFA-493A-9A31-C7A0ABDDB27D}">
      <dsp:nvSpPr>
        <dsp:cNvPr id="0" name=""/>
        <dsp:cNvSpPr/>
      </dsp:nvSpPr>
      <dsp:spPr>
        <a:xfrm>
          <a:off x="4499450" y="860234"/>
          <a:ext cx="1928336" cy="1146979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583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 Purchase ePNPlugIn software license</a:t>
          </a:r>
          <a:endParaRPr lang="en-US" sz="1200" kern="1200" dirty="0"/>
        </a:p>
      </dsp:txBody>
      <dsp:txXfrm>
        <a:off x="4499450" y="860234"/>
        <a:ext cx="1928336" cy="114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17" y="173937"/>
            <a:ext cx="6427947" cy="723900"/>
          </a:xfrm>
          <a:prstGeom prst="rect">
            <a:avLst/>
          </a:prstGeom>
        </p:spPr>
        <p:txBody>
          <a:bodyPr lIns="60326" tIns="30156" rIns="60326" bIns="3015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17" y="1013461"/>
            <a:ext cx="6427947" cy="2866444"/>
          </a:xfrm>
          <a:prstGeom prst="rect">
            <a:avLst/>
          </a:prstGeom>
        </p:spPr>
        <p:txBody>
          <a:bodyPr lIns="60326" tIns="30156" rIns="60326" bIns="3015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7203" y="4025927"/>
            <a:ext cx="1666875" cy="231776"/>
          </a:xfrm>
          <a:prstGeom prst="rect">
            <a:avLst/>
          </a:prstGeom>
        </p:spPr>
        <p:txBody>
          <a:bodyPr lIns="60326" tIns="30156" rIns="60326" bIns="3015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C8AAB1B-A697-4BFA-BE66-202BB3DA8D2C}" type="datetimeFigureOut">
              <a:rPr lang="en-US"/>
              <a:pPr>
                <a:defRPr/>
              </a:pPr>
              <a:t>8/17/2011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0019" y="4025927"/>
            <a:ext cx="2262187" cy="231776"/>
          </a:xfrm>
          <a:prstGeom prst="rect">
            <a:avLst/>
          </a:prstGeom>
        </p:spPr>
        <p:txBody>
          <a:bodyPr lIns="60326" tIns="30156" rIns="60326" bIns="3015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8113" y="4025927"/>
            <a:ext cx="1666875" cy="231776"/>
          </a:xfrm>
          <a:prstGeom prst="rect">
            <a:avLst/>
          </a:prstGeom>
        </p:spPr>
        <p:txBody>
          <a:bodyPr lIns="60326" tIns="30156" rIns="60326" bIns="30156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49B9613-3DD4-4397-B77A-4ED6EA903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692" y="1349297"/>
            <a:ext cx="6070839" cy="931016"/>
          </a:xfrm>
          <a:prstGeom prst="rect">
            <a:avLst/>
          </a:prstGeom>
        </p:spPr>
        <p:txBody>
          <a:bodyPr lIns="60339" tIns="30162" rIns="60339" bIns="3016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325" y="2461260"/>
            <a:ext cx="4999514" cy="1109980"/>
          </a:xfrm>
          <a:prstGeom prst="rect">
            <a:avLst/>
          </a:prstGeom>
        </p:spPr>
        <p:txBody>
          <a:bodyPr lIns="60339" tIns="30162" rIns="60339" bIns="301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3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1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1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13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7124" y="4025713"/>
            <a:ext cx="1666505" cy="231246"/>
          </a:xfrm>
          <a:prstGeom prst="rect">
            <a:avLst/>
          </a:prstGeom>
        </p:spPr>
        <p:txBody>
          <a:bodyPr lIns="60339" tIns="30162" rIns="60339" bIns="30162"/>
          <a:lstStyle/>
          <a:p>
            <a:fld id="{729535D0-8433-473E-8A4D-F79ED6089B81}" type="datetimeFigureOut">
              <a:rPr lang="en-US" smtClean="0"/>
              <a:pPr/>
              <a:t>8/17/2011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40248" y="4025713"/>
            <a:ext cx="2261685" cy="231246"/>
          </a:xfrm>
          <a:prstGeom prst="rect">
            <a:avLst/>
          </a:prstGeom>
        </p:spPr>
        <p:txBody>
          <a:bodyPr lIns="60339" tIns="30162" rIns="60339" bIns="301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8566" y="4025713"/>
            <a:ext cx="1666505" cy="231246"/>
          </a:xfrm>
          <a:prstGeom prst="rect">
            <a:avLst/>
          </a:prstGeom>
        </p:spPr>
        <p:txBody>
          <a:bodyPr lIns="60339" tIns="30162" rIns="60339" bIns="30162"/>
          <a:lstStyle/>
          <a:p>
            <a:fld id="{91ED5261-AA86-4AB0-A3BA-3CFFAC8B8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98" y="174943"/>
            <a:ext cx="6427787" cy="723900"/>
          </a:xfrm>
          <a:prstGeom prst="rect">
            <a:avLst/>
          </a:prstGeom>
        </p:spPr>
        <p:txBody>
          <a:bodyPr lIns="91348" tIns="45672" rIns="91348" bIns="4567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04" y="47625"/>
            <a:ext cx="138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152400" y="619125"/>
            <a:ext cx="6846888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defTabSz="55461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5461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ctr" defTabSz="55461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ctr" defTabSz="55461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ctr" defTabSz="554618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20321" algn="ctr" defTabSz="55605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840641" algn="ctr" defTabSz="55605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260962" algn="ctr" defTabSz="55605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681285" algn="ctr" defTabSz="556052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207253" indent="-207253" algn="l" defTabSz="554618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49531" indent="-172229" algn="l" defTabSz="55461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693269" indent="-137192" algn="l" defTabSz="55461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970579" indent="-137192" algn="l" defTabSz="554618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247894" indent="-137192" algn="l" defTabSz="554618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669614" indent="-138647" algn="l" defTabSz="556052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89936" indent="-138647" algn="l" defTabSz="556052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10256" indent="-138647" algn="l" defTabSz="556052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30577" indent="-138647" algn="l" defTabSz="556052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321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0641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962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285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1605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1934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2261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2575" algn="l" defTabSz="84064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hantabc.com/" TargetMode="External"/><Relationship Id="rId2" Type="http://schemas.openxmlformats.org/officeDocument/2006/relationships/hyperlink" Target="https://www.eprocessingnetwork.com/cgi-bin/wo/billpay.pl?a=1210585&amp;t=1012-tib9h23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rocessingnetwork.com/TourGuide.html" TargetMode="External"/><Relationship Id="rId2" Type="http://schemas.openxmlformats.org/officeDocument/2006/relationships/hyperlink" Target="http://www.epnreseller.com/present/index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://www.eprocessingnetwork.com/ePNPlugIn/ePNPluginQuickInstal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08883" y="952502"/>
            <a:ext cx="4876800" cy="170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0" tIns="22856" rIns="45710" bIns="22856">
            <a:spAutoFit/>
          </a:bodyPr>
          <a:lstStyle/>
          <a:p>
            <a:pPr algn="ctr" defTabSz="457108" eaLnBrk="0" hangingPunct="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Verdana" pitchFamily="34" charset="0"/>
              </a:rPr>
              <a:t>An Overview </a:t>
            </a:r>
            <a:endParaRPr lang="en-US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ctr" defTabSz="457108" eaLnBrk="0" hangingPunct="0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</a:rPr>
              <a:t>Of </a:t>
            </a:r>
            <a:r>
              <a:rPr lang="en-US" sz="2400" b="1" dirty="0">
                <a:solidFill>
                  <a:srgbClr val="002060"/>
                </a:solidFill>
                <a:latin typeface="Verdana" pitchFamily="34" charset="0"/>
              </a:rPr>
              <a:t>The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</a:rPr>
              <a:t>PNPlugIn v3 </a:t>
            </a:r>
          </a:p>
          <a:p>
            <a:pPr algn="ctr" defTabSz="457108" eaLnBrk="0" hangingPunct="0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</a:rPr>
              <a:t>for QuickBooks</a:t>
            </a:r>
            <a:r>
              <a:rPr lang="en-US" sz="1400" b="1" baseline="30000" dirty="0" smtClean="0">
                <a:solidFill>
                  <a:srgbClr val="002060"/>
                </a:solidFill>
                <a:latin typeface="Verdana" pitchFamily="34" charset="0"/>
              </a:rPr>
              <a:t>®</a:t>
            </a:r>
            <a:endParaRPr lang="en-US" sz="14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103688" y="3390900"/>
            <a:ext cx="3200400" cy="7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002060"/>
                </a:solidFill>
                <a:latin typeface="Verdana" pitchFamily="34" charset="0"/>
                <a:cs typeface="+mn-cs"/>
              </a:rPr>
              <a:t>Kris Brown</a:t>
            </a:r>
          </a:p>
          <a:p>
            <a:pPr>
              <a:defRPr/>
            </a:pPr>
            <a:r>
              <a:rPr lang="en-US" sz="1100" dirty="0">
                <a:solidFill>
                  <a:srgbClr val="002060"/>
                </a:solidFill>
                <a:latin typeface="Verdana" pitchFamily="34" charset="0"/>
                <a:cs typeface="+mn-cs"/>
              </a:rPr>
              <a:t>Sales Channel Development Manager</a:t>
            </a:r>
          </a:p>
          <a:p>
            <a:pPr>
              <a:defRPr/>
            </a:pPr>
            <a:r>
              <a:rPr lang="en-US" sz="1100" dirty="0" smtClean="0">
                <a:solidFill>
                  <a:srgbClr val="002060"/>
                </a:solidFill>
                <a:latin typeface="Verdana" pitchFamily="34" charset="0"/>
                <a:cs typeface="+mn-cs"/>
              </a:rPr>
              <a:t>800-296-4810, x.152#</a:t>
            </a:r>
            <a:endParaRPr lang="en-US" sz="1100" dirty="0">
              <a:solidFill>
                <a:srgbClr val="002060"/>
              </a:solidFill>
              <a:latin typeface="Verdana" pitchFamily="34" charset="0"/>
              <a:cs typeface="+mn-cs"/>
            </a:endParaRPr>
          </a:p>
          <a:p>
            <a:pPr>
              <a:defRPr/>
            </a:pPr>
            <a:r>
              <a:rPr lang="en-US" sz="1100" dirty="0">
                <a:solidFill>
                  <a:srgbClr val="002060"/>
                </a:solidFill>
                <a:latin typeface="Verdana" pitchFamily="34" charset="0"/>
                <a:cs typeface="+mn-cs"/>
              </a:rPr>
              <a:t>kbrown@eProcessingNetwork.Com</a:t>
            </a:r>
          </a:p>
        </p:txBody>
      </p:sp>
      <p:pic>
        <p:nvPicPr>
          <p:cNvPr id="2" name="Picture 2" descr="C:\Users\Kristine Brown\AppData\Local\Microsoft\Windows\Temporary Internet Files\Content.IE5\CWBDUOGN\MPj043315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7" y="2857500"/>
            <a:ext cx="15906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000" t="11221" r="12000" b="6234"/>
          <a:stretch>
            <a:fillRect/>
          </a:stretch>
        </p:blipFill>
        <p:spPr bwMode="auto">
          <a:xfrm>
            <a:off x="1666082" y="800101"/>
            <a:ext cx="5334000" cy="33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42876" y="1409703"/>
            <a:ext cx="1447006" cy="140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5" rIns="91413" bIns="4570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From the QuickBooks Home screen…  </a:t>
            </a:r>
            <a:endParaRPr lang="en-US" dirty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endParaRPr lang="en-US" dirty="0" smtClean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Select </a:t>
            </a:r>
            <a:r>
              <a:rPr lang="en-US" dirty="0">
                <a:latin typeface="Verdana" pitchFamily="34" charset="0"/>
              </a:rPr>
              <a:t>“Receive </a:t>
            </a:r>
            <a:r>
              <a:rPr lang="en-US" dirty="0" smtClean="0">
                <a:latin typeface="Verdana" pitchFamily="34" charset="0"/>
              </a:rPr>
              <a:t>Payments”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1437481" y="952501"/>
            <a:ext cx="457200" cy="9906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513681" y="2552700"/>
            <a:ext cx="1981200" cy="2286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3494881" y="2552700"/>
            <a:ext cx="609600" cy="5334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5881" y="114302"/>
            <a:ext cx="3117850" cy="608013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Receive Payment</a:t>
            </a:r>
            <a:endParaRPr lang="en-US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00" t="16208" r="18000" b="13714"/>
          <a:stretch>
            <a:fillRect/>
          </a:stretch>
        </p:blipFill>
        <p:spPr bwMode="auto">
          <a:xfrm>
            <a:off x="1513682" y="723902"/>
            <a:ext cx="5381073" cy="346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42081" y="876300"/>
            <a:ext cx="1447006" cy="33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5" rIns="91413" bIns="45705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1. Select customer from customer list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2. Enter payment amount 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3. Then “Save &amp; Close”.</a:t>
            </a:r>
            <a:endParaRPr lang="en-US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 sz="900" dirty="0">
              <a:latin typeface="Verdana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1285081" y="1333500"/>
            <a:ext cx="1447800" cy="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5881" y="114302"/>
            <a:ext cx="3117850" cy="608013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Receive Payment</a:t>
            </a:r>
            <a:endParaRPr lang="en-US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980281" y="1562100"/>
            <a:ext cx="1752600" cy="2286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361281" y="3543300"/>
            <a:ext cx="3733800" cy="3810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cess_pay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483" y="800101"/>
            <a:ext cx="2652921" cy="3314700"/>
          </a:xfrm>
          <a:prstGeom prst="rect">
            <a:avLst/>
          </a:prstGeom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" y="1028700"/>
            <a:ext cx="1437481" cy="23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5" rIns="91413" bIns="4570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dirty="0" smtClean="0">
                <a:latin typeface="Verdana" pitchFamily="34" charset="0"/>
              </a:rPr>
              <a:t>The ePN Process Payment window automatically comes up</a:t>
            </a:r>
          </a:p>
          <a:p>
            <a:pPr algn="r">
              <a:spcBef>
                <a:spcPct val="50000"/>
              </a:spcBef>
            </a:pPr>
            <a:endParaRPr lang="en-US" sz="800" dirty="0" smtClean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800" dirty="0" smtClean="0">
                <a:latin typeface="Verdana" pitchFamily="34" charset="0"/>
              </a:rPr>
              <a:t>{NOTE: It includes the amount, invoice #, and customer info from QB}</a:t>
            </a:r>
          </a:p>
          <a:p>
            <a:pPr algn="r">
              <a:spcBef>
                <a:spcPct val="50000"/>
              </a:spcBef>
            </a:pPr>
            <a:endParaRPr lang="en-US" sz="800" dirty="0" smtClean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sz="1100" dirty="0" smtClean="0">
                <a:latin typeface="Verdana" pitchFamily="34" charset="0"/>
              </a:rPr>
              <a:t>Select Credit/Gift, Check, or Cash payment</a:t>
            </a:r>
            <a:endParaRPr lang="en-US" sz="1100" dirty="0">
              <a:latin typeface="Verdana" pitchFamily="34" charset="0"/>
            </a:endParaRP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361281" y="3009900"/>
            <a:ext cx="1143000" cy="5334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2504281" y="3009900"/>
            <a:ext cx="1371600" cy="9144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5881" y="114302"/>
            <a:ext cx="3117850" cy="608013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Receive Payment</a:t>
            </a:r>
            <a:endParaRPr lang="en-US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" name="Picture 7" descr="process_pay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081" y="800101"/>
            <a:ext cx="2683414" cy="3352800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3342483" y="1485900"/>
            <a:ext cx="1524000" cy="15240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6141245" y="1562101"/>
            <a:ext cx="1000918" cy="457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>
              <a:buFont typeface="Courier New" pitchFamily="49" charset="0"/>
              <a:buChar char="o"/>
            </a:pPr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Manually key</a:t>
            </a:r>
          </a:p>
          <a:p>
            <a:pPr defTabSz="604716">
              <a:buFont typeface="Courier New" pitchFamily="49" charset="0"/>
              <a:buChar char="o"/>
            </a:pPr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Swipe card</a:t>
            </a:r>
          </a:p>
          <a:p>
            <a:pPr defTabSz="604716">
              <a:buFont typeface="Courier New" pitchFamily="49" charset="0"/>
              <a:buChar char="o"/>
            </a:pPr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Card On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cess_pay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1" y="723900"/>
            <a:ext cx="2683414" cy="3352800"/>
          </a:xfrm>
          <a:prstGeom prst="rect">
            <a:avLst/>
          </a:prstGeom>
        </p:spPr>
      </p:pic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294482" y="1485900"/>
            <a:ext cx="609600" cy="304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5881" y="114302"/>
            <a:ext cx="3117850" cy="608013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Receive Payment</a:t>
            </a:r>
            <a:endParaRPr lang="en-US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716" y="1104900"/>
            <a:ext cx="378431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10246" idx="6"/>
          </p:cNvCxnSpPr>
          <p:nvPr/>
        </p:nvCxnSpPr>
        <p:spPr bwMode="auto">
          <a:xfrm flipV="1">
            <a:off x="904081" y="1485900"/>
            <a:ext cx="22860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904081" y="1638300"/>
            <a:ext cx="2286000" cy="1600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281" y="549595"/>
            <a:ext cx="3047048" cy="379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81" y="549595"/>
            <a:ext cx="3047048" cy="379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904081" y="1104900"/>
            <a:ext cx="457200" cy="304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5881" y="114302"/>
            <a:ext cx="3117850" cy="608013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Receive Payment</a:t>
            </a:r>
            <a:endParaRPr lang="en-US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99481" y="1181101"/>
            <a:ext cx="1295400" cy="457200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>
              <a:buFont typeface="Courier New" pitchFamily="49" charset="0"/>
              <a:buChar char="o"/>
            </a:pPr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Manually key</a:t>
            </a:r>
          </a:p>
          <a:p>
            <a:pPr defTabSz="604716">
              <a:buFont typeface="Courier New" pitchFamily="49" charset="0"/>
              <a:buChar char="o"/>
            </a:pPr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Scan check MICR</a:t>
            </a:r>
          </a:p>
          <a:p>
            <a:pPr defTabSz="604716">
              <a:buFont typeface="Courier New" pitchFamily="49" charset="0"/>
              <a:buChar char="o"/>
            </a:pPr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Scan check image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714081" y="1181100"/>
            <a:ext cx="457200" cy="304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8" idx="3"/>
          </p:cNvCxnSpPr>
          <p:nvPr/>
        </p:nvCxnSpPr>
        <p:spPr bwMode="auto">
          <a:xfrm rot="5400000" flipH="1" flipV="1">
            <a:off x="2629742" y="1620607"/>
            <a:ext cx="2330637" cy="19719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8283" y="723900"/>
            <a:ext cx="2723447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" y="723900"/>
            <a:ext cx="27540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4637881" y="1790700"/>
            <a:ext cx="609600" cy="304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75881" y="114302"/>
            <a:ext cx="3117850" cy="608013"/>
          </a:xfr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400" b="1" i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Receive Payment</a:t>
            </a:r>
            <a:endParaRPr lang="en-US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818481" y="1257301"/>
            <a:ext cx="457200" cy="304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6" idx="6"/>
          </p:cNvCxnSpPr>
          <p:nvPr/>
        </p:nvCxnSpPr>
        <p:spPr bwMode="auto">
          <a:xfrm>
            <a:off x="2275681" y="1409700"/>
            <a:ext cx="23622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PNMobile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681" y="3695700"/>
            <a:ext cx="1932432" cy="56186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5" y="1943104"/>
            <a:ext cx="3298309" cy="2154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46883" y="1485901"/>
            <a:ext cx="3343275" cy="4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5" rIns="91413" bIns="4570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i="1" dirty="0" smtClean="0">
                <a:latin typeface="Verdana" pitchFamily="34" charset="0"/>
                <a:cs typeface="+mn-cs"/>
              </a:rPr>
              <a:t>Download </a:t>
            </a:r>
            <a:r>
              <a:rPr lang="en-US" b="1" i="1" dirty="0">
                <a:latin typeface="Verdana" pitchFamily="34" charset="0"/>
                <a:cs typeface="+mn-cs"/>
              </a:rPr>
              <a:t>Transactions </a:t>
            </a:r>
            <a:r>
              <a:rPr lang="en-US" b="1" i="1" dirty="0" smtClean="0">
                <a:latin typeface="Verdana" pitchFamily="34" charset="0"/>
                <a:cs typeface="+mn-cs"/>
              </a:rPr>
              <a:t>from the ePN gateway into QuickBooks!</a:t>
            </a:r>
            <a:endParaRPr lang="en-US" b="1" i="1" dirty="0">
              <a:latin typeface="Verdana" pitchFamily="34" charset="0"/>
              <a:cs typeface="+mn-cs"/>
            </a:endParaRPr>
          </a:p>
        </p:txBody>
      </p:sp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3875888" y="2705100"/>
            <a:ext cx="611187" cy="417512"/>
          </a:xfrm>
          <a:prstGeom prst="leftArrow">
            <a:avLst>
              <a:gd name="adj1" fmla="val 50000"/>
              <a:gd name="adj2" fmla="val 54943"/>
            </a:avLst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none" lIns="91413" tIns="45705" rIns="91413" bIns="45705" anchor="ctr"/>
          <a:lstStyle/>
          <a:p>
            <a:endParaRPr lang="en-US"/>
          </a:p>
        </p:txBody>
      </p:sp>
      <p:sp>
        <p:nvSpPr>
          <p:cNvPr id="17416" name="Oval 20"/>
          <p:cNvSpPr>
            <a:spLocks noChangeArrowheads="1"/>
          </p:cNvSpPr>
          <p:nvPr/>
        </p:nvSpPr>
        <p:spPr bwMode="auto">
          <a:xfrm>
            <a:off x="2961481" y="3771905"/>
            <a:ext cx="685800" cy="1936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1413" tIns="45705" rIns="91413" bIns="45705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Cloud 15"/>
          <p:cNvSpPr/>
          <p:nvPr/>
        </p:nvSpPr>
        <p:spPr bwMode="auto">
          <a:xfrm>
            <a:off x="4561681" y="2324102"/>
            <a:ext cx="1981200" cy="1066801"/>
          </a:xfrm>
          <a:prstGeom prst="cloud">
            <a:avLst/>
          </a:prstGeom>
          <a:solidFill>
            <a:srgbClr val="CCCC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9" tIns="45702" rIns="91409" bIns="45702" numCol="1" rtlCol="0" anchor="t" anchorCtr="0" compatLnSpc="1">
            <a:prstTxWarp prst="textNoShape">
              <a:avLst/>
            </a:prstTxWarp>
          </a:bodyPr>
          <a:lstStyle/>
          <a:p>
            <a:pPr defTabSz="604626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604626"/>
            <a:r>
              <a:rPr lang="en-US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PN Gateway</a:t>
            </a: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5399881" y="3390901"/>
            <a:ext cx="381000" cy="457200"/>
          </a:xfrm>
          <a:prstGeom prst="downArrow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604655"/>
            <a:endParaRPr lang="en-US" b="1" dirty="0" smtClean="0"/>
          </a:p>
        </p:txBody>
      </p:sp>
      <p:sp>
        <p:nvSpPr>
          <p:cNvPr id="15" name="Down Arrow 14"/>
          <p:cNvSpPr/>
          <p:nvPr/>
        </p:nvSpPr>
        <p:spPr bwMode="auto">
          <a:xfrm>
            <a:off x="5476081" y="1866901"/>
            <a:ext cx="381000" cy="457200"/>
          </a:xfrm>
          <a:prstGeom prst="downArrow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3" tIns="45705" rIns="91413" bIns="45705" numCol="1" rtlCol="0" anchor="t" anchorCtr="0" compatLnSpc="1">
            <a:prstTxWarp prst="textNoShape">
              <a:avLst/>
            </a:prstTxWarp>
          </a:bodyPr>
          <a:lstStyle/>
          <a:p>
            <a:pPr defTabSz="604655"/>
            <a:endParaRPr lang="en-US" b="1" dirty="0" smtClean="0"/>
          </a:p>
        </p:txBody>
      </p:sp>
      <p:pic>
        <p:nvPicPr>
          <p:cNvPr id="11" name="Picture 10" descr="epncar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0681" y="1333500"/>
            <a:ext cx="1529574" cy="490932"/>
          </a:xfrm>
          <a:prstGeom prst="rect">
            <a:avLst/>
          </a:prstGeom>
        </p:spPr>
      </p:pic>
      <p:pic>
        <p:nvPicPr>
          <p:cNvPr id="20" name="Picture 19" descr="ePNRecur 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8164" y="1333502"/>
            <a:ext cx="1524000" cy="443225"/>
          </a:xfrm>
          <a:prstGeom prst="rect">
            <a:avLst/>
          </a:prstGeom>
        </p:spPr>
      </p:pic>
      <p:pic>
        <p:nvPicPr>
          <p:cNvPr id="18" name="Picture 17" descr="ePNJPOS 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0163" y="876302"/>
            <a:ext cx="2592000" cy="485775"/>
          </a:xfrm>
          <a:prstGeom prst="rect">
            <a:avLst/>
          </a:prstGeom>
        </p:spPr>
      </p:pic>
      <p:sp>
        <p:nvSpPr>
          <p:cNvPr id="22" name="Rounded Rectangular Callout 14"/>
          <p:cNvSpPr>
            <a:spLocks noChangeArrowheads="1"/>
          </p:cNvSpPr>
          <p:nvPr/>
        </p:nvSpPr>
        <p:spPr bwMode="auto">
          <a:xfrm>
            <a:off x="1132681" y="495300"/>
            <a:ext cx="2971800" cy="7620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2" tIns="45710" rIns="91422" bIns="45710"/>
          <a:lstStyle/>
          <a:p>
            <a:r>
              <a:rPr lang="en-US" sz="1000" i="1" dirty="0">
                <a:latin typeface="Verdana" pitchFamily="34" charset="0"/>
              </a:rPr>
              <a:t>Quotable: “Batch downloads save 2 hours each week over manual updating of transactions.”</a:t>
            </a:r>
          </a:p>
          <a:p>
            <a:r>
              <a:rPr lang="en-US" sz="1000" i="1" dirty="0">
                <a:latin typeface="Verdana" pitchFamily="34" charset="0"/>
              </a:rPr>
              <a:t> </a:t>
            </a:r>
            <a:r>
              <a:rPr lang="en-US" sz="800" i="1" dirty="0">
                <a:latin typeface="Verdana" pitchFamily="34" charset="0"/>
              </a:rPr>
              <a:t>*QB Merchant Service User Study, 2004</a:t>
            </a:r>
            <a:endParaRPr lang="en-US" sz="1000" i="1" dirty="0">
              <a:latin typeface="Verdana" pitchFamily="34" charset="0"/>
            </a:endParaRP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003" y="800100"/>
            <a:ext cx="5890161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483" y="1409700"/>
            <a:ext cx="1940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1333500"/>
            <a:ext cx="1208881" cy="1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3" tIns="45705" rIns="91413" bIns="45705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From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Verdana" pitchFamily="34" charset="0"/>
              </a:rPr>
              <a:t>PNPlugIn Control Panel… </a:t>
            </a:r>
          </a:p>
          <a:p>
            <a:pPr algn="r">
              <a:spcBef>
                <a:spcPct val="50000"/>
              </a:spcBef>
            </a:pPr>
            <a:endParaRPr lang="en-US" dirty="0" smtClean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Select “Download Transactions”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1208881" y="2095500"/>
            <a:ext cx="1295400" cy="6858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1413" tIns="45705" rIns="91413" bIns="45705"/>
          <a:lstStyle/>
          <a:p>
            <a:endParaRPr lang="en-US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2428081" y="1866900"/>
            <a:ext cx="1066800" cy="3048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 lIns="91413" tIns="45705" rIns="91413" bIns="45705"/>
          <a:lstStyle/>
          <a:p>
            <a:pPr defTabSz="603129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90081" y="114302"/>
            <a:ext cx="3803650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8" tIns="45672" rIns="91348" bIns="45672" numCol="1" anchor="ctr" anchorCtr="0" compatLnSpc="1">
            <a:prstTxWarp prst="textNoShape">
              <a:avLst/>
            </a:prstTxWarp>
          </a:bodyPr>
          <a:lstStyle/>
          <a:p>
            <a:pPr algn="ctr" defTabSz="554618">
              <a:defRPr/>
            </a:pP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Download Transactions</a:t>
            </a:r>
            <a:endParaRPr lang="en-US" sz="1400" b="1" kern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018883" y="1409700"/>
            <a:ext cx="1753393" cy="12192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defTabSz="604655">
              <a:defRPr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1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window shows the number of transactions and lets you specify:</a:t>
            </a:r>
          </a:p>
          <a:p>
            <a:pPr defTabSz="604655">
              <a:defRPr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1) a specific date or 2) ALL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download_tran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081" y="571500"/>
            <a:ext cx="4648200" cy="36195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0081" y="114302"/>
            <a:ext cx="3803650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8" tIns="45672" rIns="91348" bIns="45672" numCol="1" anchor="ctr" anchorCtr="0" compatLnSpc="1">
            <a:prstTxWarp prst="textNoShape">
              <a:avLst/>
            </a:prstTxWarp>
          </a:bodyPr>
          <a:lstStyle/>
          <a:p>
            <a:pPr algn="ctr" defTabSz="554618">
              <a:defRPr/>
            </a:pP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Download Transactions</a:t>
            </a:r>
            <a:endParaRPr lang="en-US" sz="1400" b="1" kern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42083" y="723900"/>
            <a:ext cx="1829593" cy="19050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defTabSz="604655">
              <a:defRPr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After trans have been downloaded, they must be recorded, i.e. matched with a customer’s invoice. </a:t>
            </a:r>
          </a:p>
          <a:p>
            <a:pPr defTabSz="604655">
              <a:defRPr/>
            </a:pPr>
            <a:endParaRPr lang="en-US" sz="105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604655">
              <a:defRPr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“Anonymous” means there is not a corresponding QB customer record.</a:t>
            </a:r>
            <a:endParaRPr lang="en-US" sz="105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 descr="download_trans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9481" y="190501"/>
            <a:ext cx="4812700" cy="39243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 rot="1119343">
            <a:off x="1948598" y="2210320"/>
            <a:ext cx="1058307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2083" y="2781300"/>
            <a:ext cx="1829593" cy="13335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defTabSz="604655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NEW: Auto Create Customers for Selected. 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creates a QB customer record – great for online sales from new customers.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 bwMode="auto">
          <a:xfrm flipV="1">
            <a:off x="1971676" y="3390901"/>
            <a:ext cx="3199607" cy="571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714378" y="266702"/>
            <a:ext cx="6427787" cy="457200"/>
          </a:xfrm>
          <a:noFill/>
          <a:ln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are </a:t>
            </a:r>
            <a:r>
              <a:rPr lang="en-US" sz="18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PlugIns</a:t>
            </a:r>
            <a:r>
              <a:rPr lang="en-U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 popular…</a:t>
            </a:r>
            <a:br>
              <a:rPr lang="en-U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huge number of QuickBooks™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81" y="952500"/>
            <a:ext cx="6629400" cy="24050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 QB units sold in FY 2010: 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1,669,000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Total Merchant Account Services customers: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316,000</a:t>
            </a:r>
          </a:p>
          <a:p>
            <a:pPr>
              <a:buNone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QB has a 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93%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market share in retail solutions according to an NPD Group Monthly Retail Software report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QuickBooks (Financial Management Solutions) represents about 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25%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Intuit’s annual revenue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IMS, ECHO, and QB POS (Payment Solutions) represents about 21% of Intuit’s annual revenue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Intuit also owns: Innovative Merchant Services, Electronic Clearing House, Quicken, TurboTax, Digital Insight, several payroll applications, and more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Many merchants think QB Merchant Services is “</a:t>
            </a:r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option</a:t>
            </a: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or the </a:t>
            </a:r>
            <a:r>
              <a:rPr lang="en-US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“easy option”</a:t>
            </a:r>
          </a:p>
          <a:p>
            <a:pPr>
              <a:buFontTx/>
              <a:buNone/>
              <a:defRPr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  <a:defRPr/>
            </a:pP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However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the fees they charge are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out of this world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37881" y="4000501"/>
            <a:ext cx="2372518" cy="215423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n-US" sz="800" dirty="0" smtClean="0"/>
              <a:t>Intuit’s Quarterly Results: Q3 FY11 Fact Sheet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42081" y="1409700"/>
            <a:ext cx="1828800" cy="22098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defTabSz="604655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 Create Customers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used to create new customer records in QB.  Copies name, address, etc. from transaction record.  </a:t>
            </a:r>
          </a:p>
          <a:p>
            <a:pPr defTabSz="604655">
              <a:defRPr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604655">
              <a:defRPr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604655">
              <a:defRPr/>
            </a:pPr>
            <a:r>
              <a:rPr lang="en-US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Great for eCommerce merchants!</a:t>
            </a:r>
            <a:endParaRPr lang="en-US" i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create_nam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281" y="190500"/>
            <a:ext cx="4873139" cy="39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5018883" y="1409700"/>
            <a:ext cx="1753393" cy="8382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defTabSz="604655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Sales To Record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shows transactions ready to be posted to QB.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0081" y="114302"/>
            <a:ext cx="3803650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8" tIns="45672" rIns="91348" bIns="45672" numCol="1" anchor="ctr" anchorCtr="0" compatLnSpc="1">
            <a:prstTxWarp prst="textNoShape">
              <a:avLst/>
            </a:prstTxWarp>
          </a:bodyPr>
          <a:lstStyle/>
          <a:p>
            <a:pPr algn="ctr" defTabSz="554618">
              <a:defRPr/>
            </a:pP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PNPlugIn: </a:t>
            </a:r>
            <a:r>
              <a:rPr lang="en-US" sz="1400" b="1" i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Download Transactions</a:t>
            </a:r>
            <a:endParaRPr lang="en-US" sz="1400" b="1" kern="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6" descr="download_trans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083" y="680489"/>
            <a:ext cx="4492139" cy="366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361281" y="876300"/>
            <a:ext cx="1753393" cy="6858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defTabSz="604655">
              <a:defRPr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Control Panel, select </a:t>
            </a:r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“Upload to ePNBillPay”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0081" y="114302"/>
            <a:ext cx="3803650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8" tIns="45672" rIns="91348" bIns="45672" numCol="1" anchor="ctr" anchorCtr="0" compatLnSpc="1">
            <a:prstTxWarp prst="textNoShape">
              <a:avLst/>
            </a:prstTxWarp>
          </a:bodyPr>
          <a:lstStyle/>
          <a:p>
            <a:pPr algn="r" defTabSz="554618">
              <a:defRPr/>
            </a:pP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 w/ </a:t>
            </a: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PNBillPay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881" y="1943100"/>
            <a:ext cx="21145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285081" y="3086100"/>
            <a:ext cx="1981200" cy="5334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pic>
        <p:nvPicPr>
          <p:cNvPr id="7" name="Picture 6" descr="OnlineBi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9281" y="1790700"/>
            <a:ext cx="2175729" cy="144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681" y="599898"/>
            <a:ext cx="3982243" cy="36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370681" y="1028700"/>
            <a:ext cx="2133600" cy="19050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marL="228554" indent="-228554" defTabSz="604655">
              <a:buAutoNum type="arabicPeriod"/>
              <a:defRPr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 </a:t>
            </a:r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“Get Open Invoices”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display QB invoices yet unpaid</a:t>
            </a:r>
          </a:p>
          <a:p>
            <a:pPr marL="228554" indent="-228554" defTabSz="604655">
              <a:defRPr/>
            </a:pPr>
            <a:endParaRPr lang="en-US" sz="11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554" indent="-228554" defTabSz="604655">
              <a:defRPr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 Select </a:t>
            </a:r>
            <a:r>
              <a:rPr lang="en-US" sz="11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“Upload Selected to ePNBillPay”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the ones you wish to email to customers</a:t>
            </a:r>
            <a:endPara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0081" y="114302"/>
            <a:ext cx="3803650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8" tIns="45672" rIns="91348" bIns="45672" numCol="1" anchor="ctr" anchorCtr="0" compatLnSpc="1">
            <a:prstTxWarp prst="textNoShape">
              <a:avLst/>
            </a:prstTxWarp>
          </a:bodyPr>
          <a:lstStyle/>
          <a:p>
            <a:pPr algn="r" defTabSz="554618">
              <a:defRPr/>
            </a:pP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 w/ </a:t>
            </a: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PNBillPay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113881" y="3619500"/>
            <a:ext cx="1371600" cy="4572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sp>
        <p:nvSpPr>
          <p:cNvPr id="9" name="Oval 8"/>
          <p:cNvSpPr/>
          <p:nvPr/>
        </p:nvSpPr>
        <p:spPr bwMode="auto">
          <a:xfrm>
            <a:off x="5476081" y="3619500"/>
            <a:ext cx="1371600" cy="4572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627981" y="1981200"/>
            <a:ext cx="21336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818481" y="2247900"/>
            <a:ext cx="37338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8750" t="13714" r="20250" b="9974"/>
          <a:stretch>
            <a:fillRect/>
          </a:stretch>
        </p:blipFill>
        <p:spPr bwMode="auto">
          <a:xfrm>
            <a:off x="2438715" y="495300"/>
            <a:ext cx="4703448" cy="35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8500" t="27429" r="60750" b="38649"/>
          <a:stretch>
            <a:fillRect/>
          </a:stretch>
        </p:blipFill>
        <p:spPr bwMode="auto">
          <a:xfrm>
            <a:off x="142081" y="876300"/>
            <a:ext cx="1310640" cy="248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 bwMode="auto">
          <a:xfrm>
            <a:off x="1437481" y="114300"/>
            <a:ext cx="1753393" cy="182880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13" tIns="45705" rIns="91413" bIns="45705"/>
          <a:lstStyle/>
          <a:p>
            <a:pPr marL="228554" indent="-228554" defTabSz="604655">
              <a:buFont typeface="+mj-lt"/>
              <a:buAutoNum type="arabicPeriod"/>
              <a:defRPr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Merchant logs into Merchant Support Center and selects ePNBillPay from dropdown menu</a:t>
            </a:r>
          </a:p>
          <a:p>
            <a:pPr marL="228554" indent="-228554" defTabSz="604655">
              <a:buFont typeface="+mj-lt"/>
              <a:buAutoNum type="arabicPeriod"/>
              <a:defRPr/>
            </a:pPr>
            <a:endParaRPr lang="en-US" sz="105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554" indent="-228554" defTabSz="604655">
              <a:buFont typeface="+mj-lt"/>
              <a:buAutoNum type="arabicPeriod"/>
              <a:defRPr/>
            </a:pP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Select Invoice(s) to email to customer(s)</a:t>
            </a:r>
          </a:p>
          <a:p>
            <a:pPr defTabSz="604655">
              <a:defRPr/>
            </a:pPr>
            <a:endParaRPr lang="en-US" sz="105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604655">
              <a:defRPr/>
            </a:pPr>
            <a:endParaRPr lang="en-US" sz="105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604655">
              <a:defRPr/>
            </a:pPr>
            <a:endParaRPr lang="en-US" sz="105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90081" y="114302"/>
            <a:ext cx="3803650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8" tIns="45672" rIns="91348" bIns="45672" numCol="1" anchor="ctr" anchorCtr="0" compatLnSpc="1">
            <a:prstTxWarp prst="textNoShape">
              <a:avLst/>
            </a:prstTxWarp>
          </a:bodyPr>
          <a:lstStyle/>
          <a:p>
            <a:pPr algn="r" defTabSz="554618">
              <a:defRPr/>
            </a:pP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PNPlugIn w/ </a:t>
            </a:r>
            <a:r>
              <a:rPr lang="en-US" sz="1400" b="1" i="1" kern="0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</a:t>
            </a:r>
            <a:r>
              <a:rPr lang="en-US" sz="14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PNBillPay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0" y="2628900"/>
            <a:ext cx="15240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sp>
        <p:nvSpPr>
          <p:cNvPr id="9" name="Oval 8"/>
          <p:cNvSpPr/>
          <p:nvPr/>
        </p:nvSpPr>
        <p:spPr bwMode="auto">
          <a:xfrm>
            <a:off x="3342483" y="16383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cxnSp>
        <p:nvCxnSpPr>
          <p:cNvPr id="11" name="Straight Arrow Connector 10"/>
          <p:cNvCxnSpPr>
            <a:stCxn id="8" idx="6"/>
            <a:endCxn id="9" idx="3"/>
          </p:cNvCxnSpPr>
          <p:nvPr/>
        </p:nvCxnSpPr>
        <p:spPr bwMode="auto">
          <a:xfrm flipV="1">
            <a:off x="1524002" y="1963504"/>
            <a:ext cx="1907755" cy="8558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16" y="193040"/>
            <a:ext cx="6427947" cy="723900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Send Invoice – Customer Example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09" y="868680"/>
            <a:ext cx="6606501" cy="2866444"/>
          </a:xfrm>
        </p:spPr>
        <p:txBody>
          <a:bodyPr/>
          <a:lstStyle/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are receiving this email as a notice of an Invoice available for online payment, on behalf of Merchant ABC.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View and/or Pay this invoice, please click the following link: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9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https://www.eProcessingNetwork.com/cgi-bin/wo/billpay.pl?a=1210585&amp;t=1012-tib9h232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you have questions, please contact the Merchant at: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Merchant ABC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1415 North Loop West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Houston, TX 77008</a:t>
            </a:r>
          </a:p>
          <a:p>
            <a:pPr>
              <a:buNone/>
            </a:pPr>
            <a:r>
              <a:rPr lang="en-U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800-971-0997</a:t>
            </a:r>
          </a:p>
          <a:p>
            <a:pPr>
              <a:buNone/>
            </a:pPr>
            <a:r>
              <a:rPr lang="en-US" sz="1300" u="sng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www.merchantabc.com</a:t>
            </a:r>
            <a:endParaRPr lang="en-US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16" y="144780"/>
            <a:ext cx="6427947" cy="723900"/>
          </a:xfrm>
        </p:spPr>
        <p:txBody>
          <a:bodyPr/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customer clicks on link…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00" t="9974" r="15750" b="2494"/>
          <a:stretch>
            <a:fillRect/>
          </a:stretch>
        </p:blipFill>
        <p:spPr bwMode="auto">
          <a:xfrm>
            <a:off x="526950" y="868680"/>
            <a:ext cx="5349000" cy="337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 bwMode="auto">
          <a:xfrm rot="3881310">
            <a:off x="1509481" y="409208"/>
            <a:ext cx="749516" cy="966286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65626" tIns="32813" rIns="65626" bIns="32813" numCol="1" rtlCol="0" anchor="ctr" anchorCtr="0" compatLnSpc="1">
            <a:prstTxWarp prst="textNoShape">
              <a:avLst/>
            </a:prstTxWarp>
          </a:bodyPr>
          <a:lstStyle/>
          <a:p>
            <a:pPr defTabSz="434092"/>
            <a:r>
              <a:rPr lang="en-US" sz="900" dirty="0" smtClean="0"/>
              <a:t>Merchant’s Logo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642406" y="3860800"/>
            <a:ext cx="1130842" cy="482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5626" tIns="32813" rIns="65626" bIns="32813" numCol="1" rtlCol="0" anchor="t" anchorCtr="0" compatLnSpc="1">
            <a:prstTxWarp prst="textNoShape">
              <a:avLst/>
            </a:prstTxWarp>
          </a:bodyPr>
          <a:lstStyle/>
          <a:p>
            <a:pPr defTabSz="434092"/>
            <a:endParaRPr lang="en-US" sz="9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750" t="21195" r="6750" b="3740"/>
          <a:stretch>
            <a:fillRect/>
          </a:stretch>
        </p:blipFill>
        <p:spPr bwMode="auto">
          <a:xfrm>
            <a:off x="119036" y="0"/>
            <a:ext cx="6320814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750" t="26182" r="6750" b="3740"/>
          <a:stretch>
            <a:fillRect/>
          </a:stretch>
        </p:blipFill>
        <p:spPr bwMode="auto">
          <a:xfrm>
            <a:off x="0" y="2171700"/>
            <a:ext cx="6606501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494882" y="1104901"/>
            <a:ext cx="3429000" cy="233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07" rIns="91418" bIns="45707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latin typeface="Verdana" pitchFamily="34" charset="0"/>
              </a:rPr>
              <a:t>Reseller Portal</a:t>
            </a:r>
          </a:p>
          <a:p>
            <a:pPr algn="ctr">
              <a:defRPr/>
            </a:pPr>
            <a:r>
              <a:rPr lang="en-US" dirty="0" smtClean="0">
                <a:latin typeface="Verdana" pitchFamily="34" charset="0"/>
              </a:rPr>
              <a:t>Contains marketing material and product presentations</a:t>
            </a:r>
          </a:p>
          <a:p>
            <a:pPr algn="ctr">
              <a:defRPr/>
            </a:pPr>
            <a:endParaRPr lang="en-US" dirty="0" smtClean="0">
              <a:latin typeface="Verdana" pitchFamily="34" charset="0"/>
            </a:endParaRPr>
          </a:p>
          <a:p>
            <a:pPr algn="ctr">
              <a:defRPr/>
            </a:pPr>
            <a:r>
              <a:rPr lang="en-US" sz="900" b="1" u="sng" dirty="0" smtClean="0">
                <a:latin typeface="Verdana" pitchFamily="34" charset="0"/>
                <a:hlinkClick r:id="rId2"/>
              </a:rPr>
              <a:t>http://www.epnreseller.com</a:t>
            </a:r>
            <a:endParaRPr lang="en-US" sz="900" b="1" u="sng" dirty="0" smtClean="0">
              <a:latin typeface="Verdana" pitchFamily="34" charset="0"/>
            </a:endParaRPr>
          </a:p>
          <a:p>
            <a:pPr algn="ctr">
              <a:defRPr/>
            </a:pPr>
            <a:endParaRPr lang="en-US" dirty="0" smtClean="0">
              <a:latin typeface="Verdana" pitchFamily="34" charset="0"/>
            </a:endParaRPr>
          </a:p>
          <a:p>
            <a:pPr algn="ctr">
              <a:defRPr/>
            </a:pPr>
            <a:endParaRPr lang="en-US" dirty="0" smtClean="0">
              <a:latin typeface="Verdana" pitchFamily="34" charset="0"/>
            </a:endParaRPr>
          </a:p>
          <a:p>
            <a:pPr algn="ctr">
              <a:defRPr/>
            </a:pPr>
            <a:endParaRPr lang="en-US" dirty="0" smtClean="0">
              <a:latin typeface="Verdana" pitchFamily="34" charset="0"/>
            </a:endParaRPr>
          </a:p>
          <a:p>
            <a:pPr algn="ctr">
              <a:defRPr/>
            </a:pPr>
            <a:r>
              <a:rPr lang="en-US" sz="1400" b="1" u="sng" dirty="0" smtClean="0">
                <a:latin typeface="Verdana" pitchFamily="34" charset="0"/>
              </a:rPr>
              <a:t>Tour Guide</a:t>
            </a:r>
          </a:p>
          <a:p>
            <a:pPr algn="ctr">
              <a:defRPr/>
            </a:pPr>
            <a:r>
              <a:rPr lang="en-US" dirty="0" smtClean="0">
                <a:latin typeface="Verdana" pitchFamily="34" charset="0"/>
              </a:rPr>
              <a:t>Shows application setup and usage</a:t>
            </a:r>
          </a:p>
          <a:p>
            <a:pPr algn="ctr">
              <a:defRPr/>
            </a:pPr>
            <a:endParaRPr lang="en-US" dirty="0" smtClean="0">
              <a:latin typeface="Verdana" pitchFamily="34" charset="0"/>
            </a:endParaRPr>
          </a:p>
          <a:p>
            <a:pPr algn="ctr">
              <a:defRPr/>
            </a:pPr>
            <a:r>
              <a:rPr lang="en-US" sz="900" b="1" u="sng" dirty="0" smtClean="0">
                <a:latin typeface="Verdana" pitchFamily="34" charset="0"/>
                <a:hlinkClick r:id="rId3"/>
              </a:rPr>
              <a:t>www.eProcessingNetwork.Com/TourGuide.html</a:t>
            </a:r>
            <a:r>
              <a:rPr lang="en-US" sz="900" dirty="0" smtClean="0">
                <a:latin typeface="Verdana" pitchFamily="34" charset="0"/>
              </a:rPr>
              <a:t> </a:t>
            </a:r>
            <a:endParaRPr lang="en-US" sz="900" dirty="0">
              <a:latin typeface="Verdan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90081" y="114302"/>
            <a:ext cx="3803650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8" tIns="45672" rIns="91348" bIns="45672" numCol="1" anchor="ctr" anchorCtr="0" compatLnSpc="1">
            <a:prstTxWarp prst="textNoShape">
              <a:avLst/>
            </a:prstTxWarp>
          </a:bodyPr>
          <a:lstStyle/>
          <a:p>
            <a:pPr algn="r" defTabSz="554618"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Training &amp; Demos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8324" b="24971"/>
          <a:stretch>
            <a:fillRect/>
          </a:stretch>
        </p:blipFill>
        <p:spPr bwMode="auto">
          <a:xfrm>
            <a:off x="218283" y="1257300"/>
            <a:ext cx="2918119" cy="14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1208" t="8324" r="3623" b="4162"/>
          <a:stretch>
            <a:fillRect/>
          </a:stretch>
        </p:blipFill>
        <p:spPr bwMode="auto">
          <a:xfrm>
            <a:off x="675483" y="1790700"/>
            <a:ext cx="28030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088" y="530225"/>
            <a:ext cx="3429000" cy="723900"/>
          </a:xfrm>
        </p:spPr>
        <p:txBody>
          <a:bodyPr/>
          <a:lstStyle/>
          <a:p>
            <a:pPr defTabSz="603098">
              <a:defRPr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2" descr="C:\Users\Kristine Brown\AppData\Local\Microsoft\Windows\Temporary Internet Files\Content.IE5\QZC7OUIR\MCj040773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3088" y="1206502"/>
            <a:ext cx="12954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046288" y="2847976"/>
            <a:ext cx="3200400" cy="124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en-US" dirty="0">
                <a:latin typeface="Verdana" pitchFamily="34" charset="0"/>
              </a:rPr>
              <a:t>Kris Brown</a:t>
            </a:r>
          </a:p>
          <a:p>
            <a:pPr algn="ctr"/>
            <a:r>
              <a:rPr lang="en-US" dirty="0">
                <a:latin typeface="Verdana" pitchFamily="34" charset="0"/>
              </a:rPr>
              <a:t>Sales Channel Development Manager </a:t>
            </a:r>
          </a:p>
          <a:p>
            <a:pPr algn="ctr"/>
            <a:r>
              <a:rPr lang="en-US" dirty="0" smtClean="0">
                <a:latin typeface="Verdana" pitchFamily="34" charset="0"/>
              </a:rPr>
              <a:t>800-296-4810, x.152#</a:t>
            </a:r>
            <a:endParaRPr lang="en-US" dirty="0">
              <a:latin typeface="Verdana" pitchFamily="34" charset="0"/>
            </a:endParaRPr>
          </a:p>
          <a:p>
            <a:pPr algn="ctr"/>
            <a:r>
              <a:rPr lang="en-US" u="sng" dirty="0">
                <a:latin typeface="Verdana" pitchFamily="34" charset="0"/>
              </a:rPr>
              <a:t>kbrown@eProcessingNetwork.Com</a:t>
            </a:r>
          </a:p>
          <a:p>
            <a:pPr algn="ctr"/>
            <a:endParaRPr lang="en-US" u="sng" dirty="0">
              <a:latin typeface="Verdana" pitchFamily="34" charset="0"/>
            </a:endParaRPr>
          </a:p>
          <a:p>
            <a:pPr algn="ctr"/>
            <a:r>
              <a:rPr lang="en-US" dirty="0">
                <a:latin typeface="Verdana" pitchFamily="34" charset="0"/>
              </a:rPr>
              <a:t>Tech Support: 800-971-0997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2000" t="11221" r="13500" b="2494"/>
          <a:stretch>
            <a:fillRect/>
          </a:stretch>
        </p:blipFill>
        <p:spPr bwMode="auto">
          <a:xfrm>
            <a:off x="142082" y="0"/>
            <a:ext cx="6858000" cy="37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70681" y="3848102"/>
            <a:ext cx="6324600" cy="35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r>
              <a:rPr lang="en-US" sz="900" baseline="30000" dirty="0" smtClean="0"/>
              <a:t>5 </a:t>
            </a:r>
            <a:r>
              <a:rPr lang="en-US" sz="900" dirty="0" smtClean="0"/>
              <a:t>This applies only if you incur less than $20 in processing fees (discount rate and authorization fees) in a month.</a:t>
            </a:r>
          </a:p>
          <a:p>
            <a:pPr algn="r"/>
            <a:r>
              <a:rPr lang="en-US" sz="800" dirty="0" smtClean="0"/>
              <a:t>Source: </a:t>
            </a:r>
            <a:r>
              <a:rPr lang="en-US" sz="800" u="sng" dirty="0" smtClean="0"/>
              <a:t>http://payments.intuit.com/pricing/</a:t>
            </a:r>
            <a:endParaRPr lang="en-US" sz="800" dirty="0"/>
          </a:p>
        </p:txBody>
      </p:sp>
      <p:sp>
        <p:nvSpPr>
          <p:cNvPr id="8" name="Oval 7"/>
          <p:cNvSpPr/>
          <p:nvPr/>
        </p:nvSpPr>
        <p:spPr bwMode="auto">
          <a:xfrm>
            <a:off x="1132681" y="495303"/>
            <a:ext cx="1371600" cy="2590799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sp>
        <p:nvSpPr>
          <p:cNvPr id="9" name="Oval 8"/>
          <p:cNvSpPr/>
          <p:nvPr/>
        </p:nvSpPr>
        <p:spPr bwMode="auto">
          <a:xfrm>
            <a:off x="4561681" y="495299"/>
            <a:ext cx="1371600" cy="2743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46090" y="723900"/>
            <a:ext cx="6427787" cy="723900"/>
          </a:xfrm>
          <a:noFill/>
          <a:ln>
            <a:miter lim="800000"/>
            <a:headEnd/>
            <a:tailEnd/>
          </a:ln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can you compete w/ QB Merchant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88" y="1592263"/>
            <a:ext cx="4953000" cy="1930400"/>
          </a:xfrm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marL="342831" indent="-342831">
              <a:buFontTx/>
              <a:buAutoNum type="arabicPeriod"/>
              <a:defRPr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Price – </a:t>
            </a:r>
            <a:r>
              <a:rPr lang="en-US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That’s You</a:t>
            </a:r>
          </a:p>
          <a:p>
            <a:pPr marL="342831" indent="-342831">
              <a:buFontTx/>
              <a:buAutoNum type="arabicPeriod"/>
              <a:defRPr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Service – </a:t>
            </a:r>
            <a:r>
              <a:rPr lang="en-US" sz="1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That’s Us</a:t>
            </a:r>
          </a:p>
          <a:p>
            <a:pPr marL="342831" indent="-342831">
              <a:buFontTx/>
              <a:buAutoNum type="arabicPeriod"/>
              <a:defRPr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PlugIn Features</a:t>
            </a:r>
          </a:p>
          <a:p>
            <a:pPr marL="663443" lvl="1" indent="-399970">
              <a:buFontTx/>
              <a:buAutoNum type="romanLcPeriod"/>
              <a:defRPr/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Must integrate with QB customer files                                                         (</a:t>
            </a:r>
            <a:r>
              <a:rPr lang="en-US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Many only allow batch downloads at the end of the day)</a:t>
            </a:r>
            <a:endParaRPr lang="en-US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63443" lvl="1" indent="-399970">
              <a:buFontTx/>
              <a:buAutoNum type="romanLcPeriod"/>
              <a:defRPr/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Support card swipe, check, gift card, and cash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599284" y="1303020"/>
            <a:ext cx="2916383" cy="70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7" tIns="45697" rIns="91397" bIns="45697">
            <a:spAutoFit/>
          </a:bodyPr>
          <a:lstStyle/>
          <a:p>
            <a:r>
              <a:rPr lang="en-US" sz="1000" b="1" dirty="0" smtClean="0">
                <a:latin typeface="Verdana" pitchFamily="34" charset="0"/>
              </a:rPr>
              <a:t>Compatible with:</a:t>
            </a:r>
          </a:p>
          <a:p>
            <a:endParaRPr lang="en-US" sz="1000" b="1" dirty="0">
              <a:latin typeface="Verdana" pitchFamily="34" charset="0"/>
            </a:endParaRPr>
          </a:p>
          <a:p>
            <a:r>
              <a:rPr lang="en-US" sz="1000" dirty="0">
                <a:latin typeface="Verdana" pitchFamily="34" charset="0"/>
              </a:rPr>
              <a:t>PRO – PREMIER – ENTERPRISE</a:t>
            </a:r>
          </a:p>
          <a:p>
            <a:r>
              <a:rPr lang="en-US" sz="1000" dirty="0" smtClean="0">
                <a:latin typeface="Verdana" pitchFamily="34" charset="0"/>
              </a:rPr>
              <a:t>2006 thru 2011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723481" y="1303021"/>
            <a:ext cx="2667000" cy="5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7" rIns="91397" bIns="45697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Verdana" pitchFamily="34" charset="0"/>
              </a:rPr>
              <a:t>Not</a:t>
            </a:r>
            <a:r>
              <a:rPr lang="en-US" sz="1000" b="1" dirty="0" smtClean="0">
                <a:latin typeface="Verdana" pitchFamily="34" charset="0"/>
              </a:rPr>
              <a:t> Compatible with:</a:t>
            </a:r>
          </a:p>
          <a:p>
            <a:endParaRPr lang="en-US" sz="1000" b="1" dirty="0">
              <a:latin typeface="Verdana" pitchFamily="34" charset="0"/>
            </a:endParaRPr>
          </a:p>
          <a:p>
            <a:r>
              <a:rPr lang="en-US" sz="1000" dirty="0" smtClean="0">
                <a:latin typeface="Verdana" pitchFamily="34" charset="0"/>
              </a:rPr>
              <a:t>POS </a:t>
            </a:r>
            <a:r>
              <a:rPr lang="en-US" sz="1000" dirty="0">
                <a:latin typeface="Verdana" pitchFamily="34" charset="0"/>
              </a:rPr>
              <a:t>- </a:t>
            </a:r>
            <a:r>
              <a:rPr lang="en-US" sz="1000" dirty="0" smtClean="0">
                <a:latin typeface="Verdana" pitchFamily="34" charset="0"/>
              </a:rPr>
              <a:t>Mac </a:t>
            </a:r>
            <a:r>
              <a:rPr lang="en-US" sz="1000" dirty="0">
                <a:latin typeface="Verdana" pitchFamily="34" charset="0"/>
              </a:rPr>
              <a:t>– </a:t>
            </a:r>
            <a:r>
              <a:rPr lang="en-US" sz="1000" dirty="0" smtClean="0">
                <a:latin typeface="Verdana" pitchFamily="34" charset="0"/>
              </a:rPr>
              <a:t>Online - POS</a:t>
            </a:r>
            <a:endParaRPr lang="en-US" sz="1000" dirty="0">
              <a:latin typeface="Verdana" pitchFamily="34" charset="0"/>
            </a:endParaRPr>
          </a:p>
        </p:txBody>
      </p:sp>
      <p:pic>
        <p:nvPicPr>
          <p:cNvPr id="10" name="Picture 9" descr="ePNPlugI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4883" y="0"/>
            <a:ext cx="3469050" cy="579120"/>
          </a:xfrm>
          <a:prstGeom prst="rect">
            <a:avLst/>
          </a:prstGeom>
        </p:spPr>
      </p:pic>
      <p:pic>
        <p:nvPicPr>
          <p:cNvPr id="4098" name="Picture 2" descr="C:\Users\Kristine Brown\AppData\Local\Microsoft\Windows\Temporary Internet Files\Content.IE5\I5HWE3QY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693" y="723900"/>
            <a:ext cx="791589" cy="675640"/>
          </a:xfrm>
          <a:prstGeom prst="rect">
            <a:avLst/>
          </a:prstGeom>
          <a:noFill/>
        </p:spPr>
      </p:pic>
      <p:pic>
        <p:nvPicPr>
          <p:cNvPr id="4099" name="Picture 3" descr="C:\Users\Kristine Brown\AppData\Local\Microsoft\Windows\Temporary Internet Files\Content.IE5\7YO7PTQ4\MC90043475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9290" y="820420"/>
            <a:ext cx="520783" cy="482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99281" y="2171701"/>
            <a:ext cx="5904864" cy="1907627"/>
          </a:xfrm>
          <a:prstGeom prst="rect">
            <a:avLst/>
          </a:prstGeom>
          <a:noFill/>
        </p:spPr>
        <p:txBody>
          <a:bodyPr wrap="square" lIns="60381" tIns="30189" rIns="60381" bIns="30189" rtlCol="0">
            <a:spAutoFit/>
          </a:bodyPr>
          <a:lstStyle/>
          <a:p>
            <a:pPr marL="155144" indent="-155144" algn="ctr">
              <a:defRPr/>
            </a:pPr>
            <a:r>
              <a:rPr lang="en-US" dirty="0" smtClean="0">
                <a:latin typeface="Verdana" pitchFamily="34" charset="0"/>
              </a:rPr>
              <a:t>Three main functions:</a:t>
            </a:r>
          </a:p>
          <a:p>
            <a:pPr marL="155144" indent="-155144">
              <a:defRPr/>
            </a:pPr>
            <a:endParaRPr lang="en-US" dirty="0" smtClean="0">
              <a:latin typeface="Verdana" pitchFamily="34" charset="0"/>
            </a:endParaRPr>
          </a:p>
          <a:p>
            <a:pPr marL="226429" indent="-226429">
              <a:buFont typeface="+mj-lt"/>
              <a:buAutoNum type="arabicPeriod"/>
              <a:defRPr/>
            </a:pPr>
            <a:r>
              <a:rPr lang="en-US" dirty="0" smtClean="0">
                <a:latin typeface="Verdana" pitchFamily="34" charset="0"/>
              </a:rPr>
              <a:t>In real time - apply credit card, check, and gift card payments to invoices/sales receipts</a:t>
            </a:r>
          </a:p>
          <a:p>
            <a:pPr marL="226429" indent="-226429">
              <a:buFont typeface="+mj-lt"/>
              <a:buAutoNum type="arabicPeriod"/>
              <a:defRPr/>
            </a:pPr>
            <a:r>
              <a:rPr lang="en-US" dirty="0" smtClean="0">
                <a:latin typeface="Verdana" pitchFamily="34" charset="0"/>
              </a:rPr>
              <a:t>Next day – batch download transactions to apply to customer invoices/sr</a:t>
            </a:r>
          </a:p>
          <a:p>
            <a:pPr marL="226429" indent="-226429">
              <a:buFont typeface="+mj-lt"/>
              <a:buAutoNum type="arabicPeriod"/>
              <a:defRPr/>
            </a:pPr>
            <a:r>
              <a:rPr lang="en-US" dirty="0" smtClean="0">
                <a:latin typeface="Verdana" pitchFamily="34" charset="0"/>
              </a:rPr>
              <a:t>Upload open invoices to ePNBillPay</a:t>
            </a:r>
            <a:endParaRPr lang="en-US" b="1" baseline="38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6429" indent="-226429">
              <a:defRPr/>
            </a:pPr>
            <a:endParaRPr lang="en-US" b="1" baseline="38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6429" indent="-226429">
              <a:defRPr/>
            </a:pPr>
            <a:endParaRPr lang="en-US" b="1" baseline="38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226429" indent="-226429">
              <a:defRPr/>
            </a:pPr>
            <a:endParaRPr lang="en-US" b="1" baseline="38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*Online Demo at: </a:t>
            </a:r>
            <a:r>
              <a:rPr lang="en-US" u="sng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http://www.epnreseller.com/present/index.htm</a:t>
            </a:r>
            <a:endParaRPr lang="en-US" u="sng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27881" y="2095500"/>
            <a:ext cx="49399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70683" y="723901"/>
          <a:ext cx="6427787" cy="286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98488" y="3390903"/>
            <a:ext cx="594360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0" rIns="91422" bIns="45710"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4. Merchant downloads ePNPlugIn from the </a:t>
            </a:r>
          </a:p>
          <a:p>
            <a:pPr algn="ctr"/>
            <a:r>
              <a:rPr lang="en-US">
                <a:latin typeface="Verdana" pitchFamily="34" charset="0"/>
              </a:rPr>
              <a:t>ePN Merchant Support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82" y="190502"/>
            <a:ext cx="6427787" cy="396557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Merchant Notification</a:t>
            </a:r>
            <a:endParaRPr lang="en-US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83" y="876300"/>
            <a:ext cx="6566689" cy="2867448"/>
          </a:xfrm>
        </p:spPr>
        <p:txBody>
          <a:bodyPr/>
          <a:lstStyle/>
          <a:p>
            <a:pPr>
              <a:buNone/>
            </a:pPr>
            <a:r>
              <a:rPr lang="en-US" sz="900" dirty="0" smtClean="0"/>
              <a:t>Dear Merchant, This email is to notify you that ePNPlugIn for QuickBooks has been added to your account with eProcessing Network. The current version is available for the QuickBooks 2006-2010 Pro Premier and Enterprise versions only. Please contact tech support for more information about older version of QuickBooks.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BACK UP YOUR QUICKBOOKS FILE BEFORE DOWNLOADING!!!!</a:t>
            </a:r>
          </a:p>
          <a:p>
            <a:pPr>
              <a:buNone/>
            </a:pPr>
            <a:r>
              <a:rPr lang="en-US" sz="900" dirty="0" smtClean="0"/>
              <a:t>Quick Install Guide for Vista/Windows 7 Users: </a:t>
            </a:r>
            <a:r>
              <a:rPr lang="en-US" sz="900" dirty="0" smtClean="0">
                <a:hlinkClick r:id="rId2"/>
              </a:rPr>
              <a:t>http://www.eprocessingnetwork.com/ePNPlugIn/ePNPluginQuickInstall.pdf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Quick Install Guide for Windows XP Users: </a:t>
            </a:r>
            <a:r>
              <a:rPr lang="en-US" sz="900" dirty="0" smtClean="0">
                <a:hlinkClick r:id="rId3" action="ppaction://hlinksldjump"/>
              </a:rPr>
              <a:t>http://www.eprocessingnetwork.com/ePNPlugIn/ePNPluginQuickInstallXP.pdf</a:t>
            </a:r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The Quick User guide will be placed on your Desktop as a PDF file. This documentation will show you how to process transactions</a:t>
            </a:r>
          </a:p>
          <a:p>
            <a:pPr>
              <a:buNone/>
            </a:pPr>
            <a:r>
              <a:rPr lang="en-US" sz="900" dirty="0" smtClean="0"/>
              <a:t>and returns with ease. Detailed User Guide for the ePNPlugIn: </a:t>
            </a:r>
            <a:r>
              <a:rPr lang="en-US" sz="900" dirty="0" smtClean="0">
                <a:hlinkClick r:id="rId3" action="ppaction://hlinksldjump"/>
              </a:rPr>
              <a:t>http://www.eprocessingnetwork.com/docs/ePNPlugInUsersGuide.pdf</a:t>
            </a:r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PLEASE READ THE INSTALL INSTRUCTIONS AND REQUIREMENTS BEFORE DOWNLOADING!!!!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To login and begin download</a:t>
            </a:r>
          </a:p>
          <a:p>
            <a:pPr>
              <a:buNone/>
            </a:pPr>
            <a:r>
              <a:rPr lang="en-US" sz="900" dirty="0" smtClean="0"/>
              <a:t>1.	Login at </a:t>
            </a:r>
            <a:r>
              <a:rPr lang="en-US" sz="900" dirty="0" smtClean="0">
                <a:hlinkClick r:id="rId3" action="ppaction://hlinksldjump"/>
              </a:rPr>
              <a:t>www.eProcessingNetwork.com/MSCLogin.html</a:t>
            </a: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2.	Enter your username and password.</a:t>
            </a:r>
          </a:p>
          <a:p>
            <a:pPr>
              <a:buNone/>
            </a:pPr>
            <a:r>
              <a:rPr lang="en-US" sz="900" dirty="0" smtClean="0"/>
              <a:t>3.	If this is the first time logging in your account, you will need to change your password before proceeding.</a:t>
            </a:r>
          </a:p>
          <a:p>
            <a:pPr>
              <a:buNone/>
            </a:pPr>
            <a:r>
              <a:rPr lang="en-US" sz="900" dirty="0" smtClean="0"/>
              <a:t>4.	Select the Resource option from the dropdown menu and click GO!</a:t>
            </a:r>
          </a:p>
          <a:p>
            <a:pPr>
              <a:buNone/>
            </a:pPr>
            <a:r>
              <a:rPr lang="en-US" sz="900" dirty="0" smtClean="0"/>
              <a:t>5.	Scroll down to the ePNPlugIn Download button.</a:t>
            </a:r>
          </a:p>
          <a:p>
            <a:pPr>
              <a:buNone/>
            </a:pP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082" y="190502"/>
            <a:ext cx="6427787" cy="396557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Installation is Easy!</a:t>
            </a:r>
            <a:endParaRPr lang="en-US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93" y="1013462"/>
            <a:ext cx="6427787" cy="1386838"/>
          </a:xfrm>
        </p:spPr>
        <p:txBody>
          <a:bodyPr/>
          <a:lstStyle/>
          <a:p>
            <a:pPr marL="457108" indent="-457108">
              <a:buFont typeface="+mj-lt"/>
              <a:buAutoNum type="arabicPeriod"/>
            </a:pPr>
            <a:r>
              <a:rPr lang="en-US" sz="1600" dirty="0" smtClean="0"/>
              <a:t>Call merchant with Username &amp; Password</a:t>
            </a:r>
          </a:p>
          <a:p>
            <a:pPr marL="457108" indent="-457108">
              <a:buFont typeface="+mj-lt"/>
              <a:buAutoNum type="arabicPeriod"/>
            </a:pPr>
            <a:r>
              <a:rPr lang="en-US" sz="1600" dirty="0" smtClean="0"/>
              <a:t>Merchant logs into Merchant Support Center</a:t>
            </a:r>
          </a:p>
          <a:p>
            <a:pPr marL="457108" indent="-457108">
              <a:buFont typeface="+mj-lt"/>
              <a:buAutoNum type="arabicPeriod"/>
            </a:pPr>
            <a:r>
              <a:rPr lang="en-US" sz="1600" dirty="0" smtClean="0"/>
              <a:t>From dropdown menu, select Resources, then select the ePNPlugIn Download&gt;&gt; button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57351" r="15000" b="13714"/>
          <a:stretch>
            <a:fillRect/>
          </a:stretch>
        </p:blipFill>
        <p:spPr bwMode="auto">
          <a:xfrm>
            <a:off x="218285" y="2476500"/>
            <a:ext cx="6603655" cy="164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4333082" y="2857500"/>
            <a:ext cx="2209800" cy="4572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b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81" y="876302"/>
            <a:ext cx="1905000" cy="145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437481" y="2171700"/>
            <a:ext cx="457200" cy="2286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pic>
        <p:nvPicPr>
          <p:cNvPr id="2051" name="Picture 3" descr="quit_Q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46" y="2628900"/>
            <a:ext cx="18967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437481" y="3848101"/>
            <a:ext cx="457200" cy="2286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pic>
        <p:nvPicPr>
          <p:cNvPr id="2052" name="Picture 4" descr="qb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684" y="876300"/>
            <a:ext cx="188515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3723481" y="2171700"/>
            <a:ext cx="457200" cy="1524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pic>
        <p:nvPicPr>
          <p:cNvPr id="2053" name="Picture 5" descr="qb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6681" y="2628900"/>
            <a:ext cx="1828800" cy="14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 bwMode="auto">
          <a:xfrm>
            <a:off x="3723481" y="3848101"/>
            <a:ext cx="457200" cy="2286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endParaRPr lang="en-US" dirty="0" smtClean="0"/>
          </a:p>
        </p:txBody>
      </p:sp>
      <p:pic>
        <p:nvPicPr>
          <p:cNvPr id="2054" name="Picture 6" descr="config_wind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084" y="1714501"/>
            <a:ext cx="217485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446882" y="1333501"/>
            <a:ext cx="228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99281" y="3467101"/>
            <a:ext cx="228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885281" y="1638301"/>
            <a:ext cx="228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09082" y="3009900"/>
            <a:ext cx="228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466681" y="2933700"/>
            <a:ext cx="228600" cy="228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2" tIns="45710" rIns="91422" bIns="45710" numCol="1" rtlCol="0" anchor="t" anchorCtr="0" compatLnSpc="1">
            <a:prstTxWarp prst="textNoShape">
              <a:avLst/>
            </a:prstTxWarp>
          </a:bodyPr>
          <a:lstStyle/>
          <a:p>
            <a:pPr defTabSz="604716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048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048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833</Words>
  <Application>Microsoft Office PowerPoint</Application>
  <PresentationFormat>Custom</PresentationFormat>
  <Paragraphs>174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2_Default Design</vt:lpstr>
      <vt:lpstr>Slide 1</vt:lpstr>
      <vt:lpstr>Why are PlugIns so popular… The huge number of QuickBooks™ users</vt:lpstr>
      <vt:lpstr>Slide 3</vt:lpstr>
      <vt:lpstr>How can you compete w/ QB Merchant Services?</vt:lpstr>
      <vt:lpstr>Slide 5</vt:lpstr>
      <vt:lpstr>Slide 6</vt:lpstr>
      <vt:lpstr>Merchant Notification</vt:lpstr>
      <vt:lpstr>Installation is Easy!</vt:lpstr>
      <vt:lpstr>Slide 9</vt:lpstr>
      <vt:lpstr>ePNPlugIn: Receive Payment</vt:lpstr>
      <vt:lpstr>ePNPlugIn: Receive Payment</vt:lpstr>
      <vt:lpstr>ePNPlugIn: Receive Payment</vt:lpstr>
      <vt:lpstr>ePNPlugIn: Receive Payment</vt:lpstr>
      <vt:lpstr>ePNPlugIn: Receive Payment</vt:lpstr>
      <vt:lpstr>ePNPlugIn: Receive Payment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Send Invoice – Customer Example</vt:lpstr>
      <vt:lpstr>When customer clicks on link…</vt:lpstr>
      <vt:lpstr>Slide 27</vt:lpstr>
      <vt:lpstr>Slide 28</vt:lpstr>
      <vt:lpstr>QUESTIONS</vt:lpstr>
    </vt:vector>
  </TitlesOfParts>
  <Company>eProcessing Network,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Sotis</dc:creator>
  <cp:lastModifiedBy>Kristine Brown</cp:lastModifiedBy>
  <cp:revision>269</cp:revision>
  <dcterms:created xsi:type="dcterms:W3CDTF">2008-07-15T19:40:41Z</dcterms:created>
  <dcterms:modified xsi:type="dcterms:W3CDTF">2011-08-17T22:47:23Z</dcterms:modified>
</cp:coreProperties>
</file>